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3"/>
  </p:notesMasterIdLst>
  <p:handoutMasterIdLst>
    <p:handoutMasterId r:id="rId14"/>
  </p:handoutMasterIdLst>
  <p:sldIdLst>
    <p:sldId id="376" r:id="rId5"/>
    <p:sldId id="389" r:id="rId6"/>
    <p:sldId id="378" r:id="rId7"/>
    <p:sldId id="379" r:id="rId8"/>
    <p:sldId id="383" r:id="rId9"/>
    <p:sldId id="384" r:id="rId10"/>
    <p:sldId id="386" r:id="rId11"/>
    <p:sldId id="3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95388" autoAdjust="0"/>
  </p:normalViewPr>
  <p:slideViewPr>
    <p:cSldViewPr snapToGrid="0" showGuides="1">
      <p:cViewPr varScale="1">
        <p:scale>
          <a:sx n="110" d="100"/>
          <a:sy n="110" d="100"/>
        </p:scale>
        <p:origin x="114" y="102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12/14/2024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12/14/2024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11.xml"/><Relationship Id="rId5" Type="http://schemas.openxmlformats.org/officeDocument/2006/relationships/hyperlink" Target="https://snyk.io/articles/securing-source-code-repositories/" TargetMode="Externa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048162" y="480428"/>
            <a:ext cx="4869947" cy="2948474"/>
          </a:xfrm>
        </p:spPr>
        <p:txBody>
          <a:bodyPr>
            <a:noAutofit/>
          </a:bodyPr>
          <a:lstStyle/>
          <a:p>
            <a:r>
              <a:rPr lang="en-US" sz="4800" dirty="0"/>
              <a:t>Security Controls in Shared Source Code Repositories</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5248834"/>
            <a:ext cx="4323426" cy="1008925"/>
          </a:xfrm>
        </p:spPr>
        <p:txBody>
          <a:bodyPr/>
          <a:lstStyle/>
          <a:p>
            <a:r>
              <a:rPr lang="en-US" dirty="0"/>
              <a:t>Juan Partida</a:t>
            </a:r>
          </a:p>
          <a:p>
            <a:r>
              <a:rPr lang="en-US" dirty="0"/>
              <a:t>12/14/24</a:t>
            </a:r>
          </a:p>
        </p:txBody>
      </p:sp>
      <p:pic>
        <p:nvPicPr>
          <p:cNvPr id="82" name="Picture Placeholder 81" descr="A person standing in a hallway with a computer">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a:blip r:embed="rId3"/>
          <a:srcRect l="1742" r="1742"/>
          <a:stretch/>
        </p:blipFill>
        <p:spPr>
          <a:xfrm>
            <a:off x="0" y="-2235"/>
            <a:ext cx="5840730" cy="6862275"/>
          </a:xfrm>
        </p:spPr>
      </p:pic>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noAutofit/>
          </a:bodyPr>
          <a:lstStyle/>
          <a:p>
            <a:r>
              <a:rPr lang="en-US" dirty="0"/>
              <a:t>Importance of securing shared source code repositories</a:t>
            </a:r>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8" name="TextBox 37">
            <a:extLst>
              <a:ext uri="{FF2B5EF4-FFF2-40B4-BE49-F238E27FC236}">
                <a16:creationId xmlns:a16="http://schemas.microsoft.com/office/drawing/2014/main" id="{8028E616-5A0B-4D0C-4640-294947D08379}"/>
              </a:ext>
            </a:extLst>
          </p:cNvPr>
          <p:cNvSpPr txBox="1"/>
          <p:nvPr/>
        </p:nvSpPr>
        <p:spPr>
          <a:xfrm>
            <a:off x="796322" y="2351315"/>
            <a:ext cx="6100867" cy="3754874"/>
          </a:xfrm>
          <a:prstGeom prst="rect">
            <a:avLst/>
          </a:prstGeom>
          <a:noFill/>
        </p:spPr>
        <p:txBody>
          <a:bodyPr wrap="square" rtlCol="0">
            <a:spAutoFit/>
          </a:bodyPr>
          <a:lstStyle/>
          <a:p>
            <a:r>
              <a:rPr lang="en-US" sz="2000" dirty="0"/>
              <a:t>Protect sensitive code from being accessed by unauthorized users.</a:t>
            </a:r>
          </a:p>
          <a:p>
            <a:endParaRPr lang="en-US" sz="2000" dirty="0"/>
          </a:p>
          <a:p>
            <a:r>
              <a:rPr lang="en-US" sz="2000" dirty="0"/>
              <a:t>Ensure that the code remains unaltered and trustworthy.</a:t>
            </a:r>
          </a:p>
          <a:p>
            <a:endParaRPr lang="en-US" sz="2000" dirty="0"/>
          </a:p>
          <a:p>
            <a:r>
              <a:rPr lang="en-US" sz="2000" dirty="0"/>
              <a:t>Keeps company's unique code and innovations safe.</a:t>
            </a:r>
          </a:p>
          <a:p>
            <a:endParaRPr lang="en-US" sz="2000" dirty="0"/>
          </a:p>
          <a:p>
            <a:r>
              <a:rPr lang="en-US" sz="2000" dirty="0"/>
              <a:t>Reduce the risk of vulnerabilities being introduced into the codebase.</a:t>
            </a:r>
          </a:p>
          <a:p>
            <a:endParaRPr lang="en-US" dirty="0"/>
          </a:p>
        </p:txBody>
      </p:sp>
    </p:spTree>
    <p:extLst>
      <p:ext uri="{BB962C8B-B14F-4D97-AF65-F5344CB8AC3E}">
        <p14:creationId xmlns:p14="http://schemas.microsoft.com/office/powerpoint/2010/main" val="425597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5541" y="715654"/>
            <a:ext cx="4786877" cy="1518315"/>
          </a:xfrm>
        </p:spPr>
        <p:txBody>
          <a:bodyPr>
            <a:normAutofit fontScale="90000"/>
          </a:bodyPr>
          <a:lstStyle/>
          <a:p>
            <a:r>
              <a:rPr lang="en-US" dirty="0"/>
              <a:t>Best Practices for Implementing Security Controls</a:t>
            </a:r>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7" y="3348617"/>
            <a:ext cx="2860509" cy="2569866"/>
          </a:xfrm>
        </p:spPr>
        <p:txBody>
          <a:bodyPr>
            <a:normAutofit/>
          </a:bodyPr>
          <a:lstStyle/>
          <a:p>
            <a:r>
              <a:rPr lang="en-US" sz="2400" dirty="0"/>
              <a:t>Access Control</a:t>
            </a:r>
          </a:p>
          <a:p>
            <a:r>
              <a:rPr lang="en-US" sz="2400" dirty="0"/>
              <a:t>Automated Security Scans</a:t>
            </a:r>
          </a:p>
          <a:p>
            <a:r>
              <a:rPr lang="en-US" sz="2400" dirty="0"/>
              <a:t>Encryption</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634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1524000"/>
          </a:xfrm>
        </p:spPr>
        <p:txBody>
          <a:bodyPr>
            <a:normAutofit fontScale="90000"/>
          </a:bodyPr>
          <a:lstStyle/>
          <a:p>
            <a:r>
              <a:rPr lang="en-US" dirty="0">
                <a:solidFill>
                  <a:schemeClr val="accent1"/>
                </a:solidFill>
              </a:rPr>
              <a:t>Access Control: Define and manage who can view or modify the code</a:t>
            </a:r>
            <a:endParaRPr lang="en-US" dirty="0"/>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5797550" cy="3051762"/>
          </a:xfrm>
        </p:spPr>
        <p:txBody>
          <a:bodyPr>
            <a:normAutofit fontScale="92500" lnSpcReduction="10000"/>
          </a:bodyPr>
          <a:lstStyle/>
          <a:p>
            <a:pPr>
              <a:lnSpc>
                <a:spcPct val="150000"/>
              </a:lnSpc>
            </a:pPr>
            <a:r>
              <a:rPr lang="en-US" sz="1800" dirty="0"/>
              <a:t>Implement Role-Based Access Control (RBAC) and Principles of Least Privilege because it helps keep things secure by only giving people the access they really need. This way, it can reduce the risk of unauthorized changes, protect sensitive info, and make sure you're following industry standards. Lastly, it simplifies management of user permissions and access controls</a:t>
            </a:r>
          </a:p>
          <a:p>
            <a:endParaRPr lang="en-US" dirty="0"/>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normAutofit fontScale="90000"/>
          </a:bodyPr>
          <a:lstStyle/>
          <a:p>
            <a:r>
              <a:rPr lang="en-US" dirty="0">
                <a:solidFill>
                  <a:schemeClr val="accent1"/>
                </a:solidFill>
              </a:rPr>
              <a:t>Automated Security Scans: </a:t>
            </a:r>
            <a:r>
              <a:rPr lang="en-US" dirty="0"/>
              <a:t>Regularly scan for vulnerabilities.</a:t>
            </a:r>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796322" y="1986061"/>
            <a:ext cx="5797550" cy="4015244"/>
          </a:xfrm>
        </p:spPr>
        <p:txBody>
          <a:bodyPr>
            <a:normAutofit/>
          </a:bodyPr>
          <a:lstStyle/>
          <a:p>
            <a:pPr>
              <a:lnSpc>
                <a:spcPct val="150000"/>
              </a:lnSpc>
            </a:pPr>
            <a:r>
              <a:rPr lang="en-US" dirty="0"/>
              <a:t>Use automated tools for regular security scans to help catch vulnerabilities before they become a bigger problem. By running these scans regularly, you can quickly identify and fix any issues in your code immediately. Have tools that scan frequently, if not continuously, because it's like having a security guard for your software that never takes a break or stops working. Plus, it saves time and effort compared to manual checks, letting the focus be on other essential tasks. Using automated tools for regular security scans ensures the code remains secure and compliant by continuously identifying and fixing vulnerabilities.</a:t>
            </a:r>
          </a:p>
        </p:txBody>
      </p:sp>
      <p:pic>
        <p:nvPicPr>
          <p:cNvPr id="14" name="Picture Placeholder 13" descr="A hand holding a wire">
            <a:extLst>
              <a:ext uri="{FF2B5EF4-FFF2-40B4-BE49-F238E27FC236}">
                <a16:creationId xmlns:a16="http://schemas.microsoft.com/office/drawing/2014/main" id="{8663049F-9392-3719-E4E8-8D7D5659E899}"/>
              </a:ext>
            </a:extLst>
          </p:cNvPr>
          <p:cNvPicPr>
            <a:picLocks noGrp="1" noChangeAspect="1"/>
          </p:cNvPicPr>
          <p:nvPr>
            <p:ph type="pic" sz="quarter" idx="11"/>
          </p:nvPr>
        </p:nvPicPr>
        <p:blipFill>
          <a:blip r:embed="rId2"/>
          <a:srcRect l="5747" r="5747"/>
          <a:stretch/>
        </p:blipFill>
        <p:spPr>
          <a:xfrm flipH="1">
            <a:off x="7163691" y="0"/>
            <a:ext cx="5024825" cy="6858000"/>
          </a:xfrm>
        </p:spPr>
      </p:pic>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68038" y="5156615"/>
            <a:ext cx="878334" cy="1705001"/>
          </a:xfrm>
          <a:prstGeom prst="rect">
            <a:avLst/>
          </a:prstGeom>
        </p:spPr>
      </p:pic>
    </p:spTree>
    <p:extLst>
      <p:ext uri="{BB962C8B-B14F-4D97-AF65-F5344CB8AC3E}">
        <p14:creationId xmlns:p14="http://schemas.microsoft.com/office/powerpoint/2010/main" val="370660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148812" y="456381"/>
            <a:ext cx="4786877" cy="983225"/>
          </a:xfrm>
        </p:spPr>
        <p:txBody>
          <a:bodyPr>
            <a:normAutofit fontScale="90000"/>
          </a:bodyPr>
          <a:lstStyle/>
          <a:p>
            <a:r>
              <a:rPr lang="en-US" dirty="0">
                <a:solidFill>
                  <a:schemeClr val="accent1"/>
                </a:solidFill>
              </a:rPr>
              <a:t>Encryption: </a:t>
            </a:r>
            <a:r>
              <a:rPr lang="en-US" dirty="0"/>
              <a:t>Protect data during transfer and storage</a:t>
            </a:r>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 name="Text Placeholder 5">
            <a:extLst>
              <a:ext uri="{FF2B5EF4-FFF2-40B4-BE49-F238E27FC236}">
                <a16:creationId xmlns:a16="http://schemas.microsoft.com/office/drawing/2014/main" id="{33F33F9F-4318-BC66-80EE-D46DB3E82010}"/>
              </a:ext>
            </a:extLst>
          </p:cNvPr>
          <p:cNvSpPr>
            <a:spLocks noGrp="1"/>
          </p:cNvSpPr>
          <p:nvPr>
            <p:ph type="body" sz="quarter" idx="15"/>
          </p:nvPr>
        </p:nvSpPr>
        <p:spPr>
          <a:xfrm>
            <a:off x="5840730" y="2587368"/>
            <a:ext cx="5314949" cy="3238665"/>
          </a:xfrm>
        </p:spPr>
        <p:txBody>
          <a:bodyPr/>
          <a:lstStyle/>
          <a:p>
            <a:r>
              <a:rPr lang="en-US" sz="1600" dirty="0"/>
              <a:t>Encrypting data both in transit and at rest is essential for protecting your sensitive information from unauthorized access. When data is encrypted during transmission, even if someone attempts to intercept it, they will be unable to read it without the proper key. Similarly, when data is stored, encryption provides an extra layer of security, making it extremely difficult for unauthorized users to access it, even if they manage to obtain the storage device. This ensures that your data remains confidential and secure, which is crucial for maintaining trust and fulfilling legal obligations. </a:t>
            </a:r>
          </a:p>
        </p:txBody>
      </p:sp>
    </p:spTree>
    <p:extLst>
      <p:ext uri="{BB962C8B-B14F-4D97-AF65-F5344CB8AC3E}">
        <p14:creationId xmlns:p14="http://schemas.microsoft.com/office/powerpoint/2010/main" val="23719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6" descr="A person raising his hand">
            <a:extLst>
              <a:ext uri="{FF2B5EF4-FFF2-40B4-BE49-F238E27FC236}">
                <a16:creationId xmlns:a16="http://schemas.microsoft.com/office/drawing/2014/main" id="{E03BC577-8E17-B69D-45B2-395E2E82414E}"/>
              </a:ext>
            </a:extLst>
          </p:cNvPr>
          <p:cNvPicPr>
            <a:picLocks noGrp="1" noChangeAspect="1"/>
          </p:cNvPicPr>
          <p:nvPr>
            <p:ph type="pic" sz="quarter" idx="11"/>
          </p:nvPr>
        </p:nvPicPr>
        <p:blipFill>
          <a:blip r:embed="rId2"/>
          <a:srcRect l="8333" r="8333"/>
          <a:stretch/>
        </p:blipFill>
        <p:spPr/>
      </p:pic>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p:txBody>
          <a:bodyPr>
            <a:normAutofit/>
          </a:bodyPr>
          <a:lstStyle/>
          <a:p>
            <a:r>
              <a:rPr lang="en-US" dirty="0"/>
              <a:t>Sources</a:t>
            </a: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7</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D282818E-AA2F-C701-DCDD-EB2F8C0464C8}"/>
              </a:ext>
            </a:extLst>
          </p:cNvPr>
          <p:cNvSpPr txBox="1"/>
          <p:nvPr/>
        </p:nvSpPr>
        <p:spPr>
          <a:xfrm>
            <a:off x="873212" y="2159352"/>
            <a:ext cx="5271759" cy="2862322"/>
          </a:xfrm>
          <a:prstGeom prst="rect">
            <a:avLst/>
          </a:prstGeom>
          <a:noFill/>
        </p:spPr>
        <p:txBody>
          <a:bodyPr wrap="square" rtlCol="0">
            <a:spAutoFit/>
          </a:bodyPr>
          <a:lstStyle/>
          <a:p>
            <a:r>
              <a:rPr lang="en-US" dirty="0"/>
              <a:t>Snyk. (n.d.). Securing source code repositories. Retrieved December 14, 2024, from </a:t>
            </a:r>
            <a:r>
              <a:rPr lang="en-US" dirty="0">
                <a:hlinkClick r:id="rId5"/>
              </a:rPr>
              <a:t>https://snyk.io/articles/securing-source-code-repositories/</a:t>
            </a:r>
            <a:endParaRPr lang="en-US" dirty="0"/>
          </a:p>
          <a:p>
            <a:endParaRPr lang="en-US" dirty="0"/>
          </a:p>
          <a:p>
            <a:r>
              <a:rPr lang="en-US" dirty="0"/>
              <a:t>TechTarget. (May 26, 2022). Top 4 source code security best practices. Retrieved December 14, 2024, from https://www.techtarget.com/searchsecurity/tip/Top-4-source-code-security-best-practices</a:t>
            </a:r>
          </a:p>
        </p:txBody>
      </p:sp>
    </p:spTree>
    <p:extLst>
      <p:ext uri="{BB962C8B-B14F-4D97-AF65-F5344CB8AC3E}">
        <p14:creationId xmlns:p14="http://schemas.microsoft.com/office/powerpoint/2010/main" val="6704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r>
              <a:rPr lang="en-US" dirty="0"/>
              <a:t>Juan Partida</a:t>
            </a:r>
          </a:p>
          <a:p>
            <a:endParaRPr lang="en-US" dirty="0"/>
          </a:p>
          <a:p>
            <a:r>
              <a:rPr lang="en-US" dirty="0"/>
              <a:t>12/14/24</a:t>
            </a:r>
          </a:p>
          <a:p>
            <a:endParaRPr lang="en-US" dirty="0"/>
          </a:p>
          <a:p>
            <a:r>
              <a:rPr lang="en-US" dirty="0"/>
              <a:t>Assignment: Security Controls in Shared Source Code Repositories</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117</TotalTime>
  <Words>456</Words>
  <Application>Microsoft Office PowerPoint</Application>
  <PresentationFormat>Widescreen</PresentationFormat>
  <Paragraphs>36</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Book Antiqua</vt:lpstr>
      <vt:lpstr>Calibri</vt:lpstr>
      <vt:lpstr>Century Gothic</vt:lpstr>
      <vt:lpstr>Courier New</vt:lpstr>
      <vt:lpstr>Custom</vt:lpstr>
      <vt:lpstr>Security Controls in Shared Source Code Repositories</vt:lpstr>
      <vt:lpstr>Importance of securing shared source code repositories</vt:lpstr>
      <vt:lpstr>Best Practices for Implementing Security Controls</vt:lpstr>
      <vt:lpstr>Access Control: Define and manage who can view or modify the code</vt:lpstr>
      <vt:lpstr>Automated Security Scans: Regularly scan for vulnerabilities.</vt:lpstr>
      <vt:lpstr>Encryption: Protect data during transfer and storage</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Partida-Jacinto</dc:creator>
  <cp:lastModifiedBy>Juan Partida-Jacinto</cp:lastModifiedBy>
  <cp:revision>1</cp:revision>
  <dcterms:created xsi:type="dcterms:W3CDTF">2024-12-14T19:27:53Z</dcterms:created>
  <dcterms:modified xsi:type="dcterms:W3CDTF">2024-12-14T21:25:49Z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